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7" r:id="rId2"/>
    <p:sldId id="294" r:id="rId3"/>
    <p:sldId id="295" r:id="rId4"/>
    <p:sldId id="299" r:id="rId5"/>
    <p:sldId id="300" r:id="rId6"/>
    <p:sldId id="296" r:id="rId7"/>
    <p:sldId id="259" r:id="rId8"/>
    <p:sldId id="297" r:id="rId9"/>
    <p:sldId id="260" r:id="rId10"/>
    <p:sldId id="298" r:id="rId11"/>
    <p:sldId id="264" r:id="rId12"/>
    <p:sldId id="266" r:id="rId13"/>
    <p:sldId id="267" r:id="rId14"/>
    <p:sldId id="268" r:id="rId15"/>
    <p:sldId id="269" r:id="rId16"/>
    <p:sldId id="288" r:id="rId17"/>
    <p:sldId id="275" r:id="rId18"/>
    <p:sldId id="270" r:id="rId19"/>
    <p:sldId id="289" r:id="rId20"/>
    <p:sldId id="290" r:id="rId21"/>
    <p:sldId id="291" r:id="rId22"/>
    <p:sldId id="293" r:id="rId23"/>
    <p:sldId id="273" r:id="rId24"/>
    <p:sldId id="274" r:id="rId25"/>
    <p:sldId id="276" r:id="rId26"/>
    <p:sldId id="271" r:id="rId27"/>
    <p:sldId id="272" r:id="rId28"/>
    <p:sldId id="277" r:id="rId29"/>
    <p:sldId id="278" r:id="rId30"/>
    <p:sldId id="279" r:id="rId31"/>
    <p:sldId id="281" r:id="rId32"/>
    <p:sldId id="283" r:id="rId33"/>
    <p:sldId id="284"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sorterViewPr>
    <p:cViewPr>
      <p:scale>
        <a:sx n="100" d="100"/>
        <a:sy n="100" d="100"/>
      </p:scale>
      <p:origin x="0" y="2634"/>
    </p:cViewPr>
  </p:sorterViewPr>
  <p:notesViewPr>
    <p:cSldViewPr>
      <p:cViewPr varScale="1">
        <p:scale>
          <a:sx n="71" d="100"/>
          <a:sy n="71" d="100"/>
        </p:scale>
        <p:origin x="-274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F37852-94F7-468B-BDDA-7549365C8017}" type="datetimeFigureOut">
              <a:rPr lang="en-US" smtClean="0"/>
              <a:t>3/6/2021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6DAF0C-268E-4217-93C4-E7DB5217CC1B}" type="slidenum">
              <a:rPr lang="en-US" smtClean="0"/>
              <a:t>‹#›</a:t>
            </a:fld>
            <a:endParaRPr lang="en-US"/>
          </a:p>
        </p:txBody>
      </p:sp>
    </p:spTree>
    <p:extLst>
      <p:ext uri="{BB962C8B-B14F-4D97-AF65-F5344CB8AC3E}">
        <p14:creationId xmlns:p14="http://schemas.microsoft.com/office/powerpoint/2010/main" val="3977655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23620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6DAF0C-268E-4217-93C4-E7DB5217CC1B}" type="slidenum">
              <a:rPr lang="en-US" smtClean="0"/>
              <a:t>11</a:t>
            </a:fld>
            <a:endParaRPr lang="en-US"/>
          </a:p>
        </p:txBody>
      </p:sp>
    </p:spTree>
    <p:extLst>
      <p:ext uri="{BB962C8B-B14F-4D97-AF65-F5344CB8AC3E}">
        <p14:creationId xmlns:p14="http://schemas.microsoft.com/office/powerpoint/2010/main" val="326090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pPr/>
              <a:t>19</a:t>
            </a:fld>
            <a:endParaRPr lang="en-US" dirty="0"/>
          </a:p>
        </p:txBody>
      </p:sp>
    </p:spTree>
    <p:extLst>
      <p:ext uri="{BB962C8B-B14F-4D97-AF65-F5344CB8AC3E}">
        <p14:creationId xmlns:p14="http://schemas.microsoft.com/office/powerpoint/2010/main" val="42960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pPr/>
              <a:t>20</a:t>
            </a:fld>
            <a:endParaRPr lang="en-US" dirty="0"/>
          </a:p>
        </p:txBody>
      </p:sp>
    </p:spTree>
    <p:extLst>
      <p:ext uri="{BB962C8B-B14F-4D97-AF65-F5344CB8AC3E}">
        <p14:creationId xmlns:p14="http://schemas.microsoft.com/office/powerpoint/2010/main" val="42960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pPr/>
              <a:t>21</a:t>
            </a:fld>
            <a:endParaRPr lang="en-US" dirty="0"/>
          </a:p>
        </p:txBody>
      </p:sp>
    </p:spTree>
    <p:extLst>
      <p:ext uri="{BB962C8B-B14F-4D97-AF65-F5344CB8AC3E}">
        <p14:creationId xmlns:p14="http://schemas.microsoft.com/office/powerpoint/2010/main" val="42960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pPr/>
              <a:t>22</a:t>
            </a:fld>
            <a:endParaRPr lang="en-US" dirty="0"/>
          </a:p>
        </p:txBody>
      </p:sp>
    </p:spTree>
    <p:extLst>
      <p:ext uri="{BB962C8B-B14F-4D97-AF65-F5344CB8AC3E}">
        <p14:creationId xmlns:p14="http://schemas.microsoft.com/office/powerpoint/2010/main" val="42960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6DAF0C-268E-4217-93C4-E7DB5217CC1B}" type="slidenum">
              <a:rPr lang="en-US" smtClean="0"/>
              <a:t>29</a:t>
            </a:fld>
            <a:endParaRPr lang="en-US"/>
          </a:p>
        </p:txBody>
      </p:sp>
    </p:spTree>
    <p:extLst>
      <p:ext uri="{BB962C8B-B14F-4D97-AF65-F5344CB8AC3E}">
        <p14:creationId xmlns:p14="http://schemas.microsoft.com/office/powerpoint/2010/main" val="141808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A0FDE-658B-42C3-A076-E8B20C93A2D8}" type="slidenum">
              <a:rPr lang="en-US" smtClean="0"/>
              <a:pPr/>
              <a:t>34</a:t>
            </a:fld>
            <a:endParaRPr lang="en-US" dirty="0"/>
          </a:p>
        </p:txBody>
      </p:sp>
    </p:spTree>
    <p:extLst>
      <p:ext uri="{BB962C8B-B14F-4D97-AF65-F5344CB8AC3E}">
        <p14:creationId xmlns:p14="http://schemas.microsoft.com/office/powerpoint/2010/main" val="42960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a:xfrm>
            <a:off x="3124200" y="6356351"/>
            <a:ext cx="2895600" cy="365125"/>
          </a:xfrm>
        </p:spPr>
        <p:txBody>
          <a:bodyPr/>
          <a:lstStyle>
            <a:lvl1pPr>
              <a:defRPr sz="1000">
                <a:solidFill>
                  <a:schemeClr val="bg1"/>
                </a:solidFill>
              </a:defRPr>
            </a:lvl1pPr>
          </a:lstStyle>
          <a:p>
            <a:r>
              <a:rPr lang="en-US" dirty="0">
                <a:solidFill>
                  <a:prstClr val="white"/>
                </a:solidFill>
                <a:latin typeface="Arial" pitchFamily="34" charset="0"/>
                <a:cs typeface="Arial" pitchFamily="34" charset="0"/>
              </a:rPr>
              <a:t>Copyright © 2014 Compunnel</a:t>
            </a:r>
          </a:p>
        </p:txBody>
      </p:sp>
      <p:sp>
        <p:nvSpPr>
          <p:cNvPr id="9" name="Slide Number Placeholder 5"/>
          <p:cNvSpPr>
            <a:spLocks noGrp="1"/>
          </p:cNvSpPr>
          <p:nvPr>
            <p:ph type="sldNum" sz="quarter" idx="12"/>
          </p:nvPr>
        </p:nvSpPr>
        <p:spPr>
          <a:xfrm>
            <a:off x="299720" y="6336031"/>
            <a:ext cx="457200" cy="365125"/>
          </a:xfrm>
        </p:spPr>
        <p:txBody>
          <a:bodyPr/>
          <a:lstStyle>
            <a:lvl1pPr algn="l">
              <a:defRPr sz="1000">
                <a:solidFill>
                  <a:schemeClr val="bg1"/>
                </a:solidFill>
                <a:latin typeface="Arial" pitchFamily="34" charset="0"/>
                <a:cs typeface="Arial" pitchFamily="34" charset="0"/>
              </a:defRPr>
            </a:lvl1pPr>
          </a:lstStyle>
          <a:p>
            <a:fld id="{6468976E-DC6C-4F5C-B301-9857CCE46790}" type="slidenum">
              <a:rPr lang="en-US" smtClean="0">
                <a:solidFill>
                  <a:prstClr val="white"/>
                </a:solidFill>
              </a:rPr>
              <a:pPr/>
              <a:t>‹#›</a:t>
            </a:fld>
            <a:endParaRPr lang="en-US" dirty="0">
              <a:solidFill>
                <a:prstClr val="white"/>
              </a:solidFill>
            </a:endParaRPr>
          </a:p>
        </p:txBody>
      </p:sp>
      <p:sp>
        <p:nvSpPr>
          <p:cNvPr id="6" name="Text Placeholder 11"/>
          <p:cNvSpPr>
            <a:spLocks noGrp="1"/>
          </p:cNvSpPr>
          <p:nvPr>
            <p:ph type="body" sz="quarter" idx="13"/>
          </p:nvPr>
        </p:nvSpPr>
        <p:spPr>
          <a:xfrm>
            <a:off x="538480" y="304800"/>
            <a:ext cx="7924800" cy="340360"/>
          </a:xfrm>
        </p:spPr>
        <p:txBody>
          <a:bodyPr>
            <a:noAutofit/>
          </a:bodyPr>
          <a:lstStyle>
            <a:lvl1pPr marL="0" indent="0">
              <a:buNone/>
              <a:defRPr sz="2200">
                <a:solidFill>
                  <a:srgbClr val="0070C0"/>
                </a:solidFill>
                <a:latin typeface="Arial" pitchFamily="34" charset="0"/>
                <a:cs typeface="Arial" pitchFamily="34" charset="0"/>
              </a:defRPr>
            </a:lvl1pPr>
          </a:lstStyle>
          <a:p>
            <a:pPr lvl="0"/>
            <a:r>
              <a:rPr lang="en-US" dirty="0"/>
              <a:t>Click to edit Master text styles</a:t>
            </a:r>
          </a:p>
        </p:txBody>
      </p:sp>
      <p:sp>
        <p:nvSpPr>
          <p:cNvPr id="7" name="Text Placeholder 10"/>
          <p:cNvSpPr>
            <a:spLocks noGrp="1"/>
          </p:cNvSpPr>
          <p:nvPr>
            <p:ph type="body" sz="quarter" idx="14"/>
          </p:nvPr>
        </p:nvSpPr>
        <p:spPr>
          <a:xfrm>
            <a:off x="533400" y="762000"/>
            <a:ext cx="8077200" cy="5334000"/>
          </a:xfrm>
        </p:spPr>
        <p:txBody>
          <a:bodyPr>
            <a:normAutofit/>
          </a:bodyPr>
          <a:lstStyle>
            <a:lvl1pPr marL="0" indent="0">
              <a:buNone/>
              <a:defRPr sz="1400" b="1"/>
            </a:lvl1pPr>
            <a:lvl2pPr marL="9525" indent="0">
              <a:buNone/>
              <a:defRPr sz="1300"/>
            </a:lvl2pPr>
            <a:lvl3pPr marL="171450" indent="-171450">
              <a:buClr>
                <a:schemeClr val="accent6">
                  <a:lumMod val="75000"/>
                </a:schemeClr>
              </a:buClr>
              <a:buFont typeface="Webdings" pitchFamily="18" charset="2"/>
              <a:buChar char=""/>
              <a:defRPr sz="11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3518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mp;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3"/>
          </p:nvPr>
        </p:nvSpPr>
        <p:spPr>
          <a:xfrm>
            <a:off x="838200" y="304800"/>
            <a:ext cx="7924800" cy="340360"/>
          </a:xfrm>
          <a:prstGeom prst="rect">
            <a:avLst/>
          </a:prstGeom>
        </p:spPr>
        <p:txBody>
          <a:bodyPr>
            <a:noAutofit/>
          </a:bodyPr>
          <a:lstStyle>
            <a:lvl1pPr marL="0" indent="0">
              <a:buNone/>
              <a:defRPr sz="2200">
                <a:solidFill>
                  <a:srgbClr val="0070C0"/>
                </a:solidFill>
                <a:latin typeface="Glasgow-Medium" pitchFamily="2" charset="0"/>
              </a:defRPr>
            </a:lvl1pPr>
          </a:lstStyle>
          <a:p>
            <a:pPr lvl="0"/>
            <a:r>
              <a:rPr lang="en-US" dirty="0"/>
              <a:t>Click to edit Master text styles</a:t>
            </a:r>
          </a:p>
        </p:txBody>
      </p:sp>
      <p:sp>
        <p:nvSpPr>
          <p:cNvPr id="7" name="Text Placeholder 10"/>
          <p:cNvSpPr>
            <a:spLocks noGrp="1"/>
          </p:cNvSpPr>
          <p:nvPr>
            <p:ph type="body" sz="quarter" idx="14"/>
          </p:nvPr>
        </p:nvSpPr>
        <p:spPr>
          <a:xfrm>
            <a:off x="533400" y="825500"/>
            <a:ext cx="8077200" cy="5270500"/>
          </a:xfrm>
          <a:prstGeom prst="rect">
            <a:avLst/>
          </a:prstGeom>
        </p:spPr>
        <p:txBody>
          <a:bodyPr>
            <a:normAutofit/>
          </a:bodyPr>
          <a:lstStyle>
            <a:lvl1pPr marL="228600" indent="-228600">
              <a:buSzPct val="140000"/>
              <a:buFontTx/>
              <a:buNone/>
              <a:defRPr sz="1300" b="1" baseline="0">
                <a:solidFill>
                  <a:srgbClr val="0051A2"/>
                </a:solidFill>
              </a:defRPr>
            </a:lvl1pPr>
            <a:lvl2pPr marL="0" indent="228600">
              <a:buSzPct val="130000"/>
              <a:buFontTx/>
              <a:buBlip>
                <a:blip r:embed="rId3"/>
              </a:buBlip>
              <a:defRPr sz="1200" b="1" baseline="0">
                <a:solidFill>
                  <a:srgbClr val="0051A2"/>
                </a:solidFill>
              </a:defRPr>
            </a:lvl2pPr>
            <a:lvl3pPr marL="390525" indent="-171450">
              <a:buClr>
                <a:srgbClr val="E86C0A"/>
              </a:buClr>
              <a:buFont typeface="Webdings" pitchFamily="18" charset="2"/>
              <a:buChar char=""/>
              <a:defRPr sz="1100">
                <a:solidFill>
                  <a:srgbClr val="404040"/>
                </a:solidFill>
              </a:defRPr>
            </a:lvl3pPr>
            <a:lvl4pPr marL="542925" indent="-152400">
              <a:buClr>
                <a:srgbClr val="00B0F0"/>
              </a:buClr>
              <a:buSzPct val="75000"/>
              <a:buFont typeface="Wingdings 2" pitchFamily="18" charset="2"/>
              <a:buChar char="æ"/>
              <a:defRPr sz="1100" baseline="0">
                <a:solidFill>
                  <a:srgbClr val="404040"/>
                </a:solidFill>
              </a:defRPr>
            </a:lvl4pPr>
            <a:lvl5pPr marL="657225" indent="-114300">
              <a:buClr>
                <a:srgbClr val="00B050"/>
              </a:buClr>
              <a:buSzPct val="100000"/>
              <a:buFont typeface="Wingdings" pitchFamily="2" charset="2"/>
              <a:buChar char=""/>
              <a:defRPr sz="1100" i="1">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5"/>
          </p:nvPr>
        </p:nvSpPr>
        <p:spPr>
          <a:xfrm>
            <a:off x="300038" y="6335713"/>
            <a:ext cx="457200" cy="365125"/>
          </a:xfrm>
        </p:spPr>
        <p:txBody>
          <a:bodyPr/>
          <a:lstStyle>
            <a:lvl1pPr algn="l">
              <a:defRPr sz="1000">
                <a:solidFill>
                  <a:srgbClr val="FFFFFF"/>
                </a:solidFill>
                <a:latin typeface="Arial" panose="020B0604020202020204" pitchFamily="34" charset="0"/>
              </a:defRPr>
            </a:lvl1pPr>
          </a:lstStyle>
          <a:p>
            <a:fld id="{5737D2D6-F674-4572-B261-FAACF4C3C453}" type="slidenum">
              <a:rPr lang="en-US"/>
              <a:pPr/>
              <a:t>‹#›</a:t>
            </a:fld>
            <a:endParaRPr lang="en-US" dirty="0"/>
          </a:p>
        </p:txBody>
      </p:sp>
      <p:sp>
        <p:nvSpPr>
          <p:cNvPr id="5" name="Footer Placeholder 4"/>
          <p:cNvSpPr>
            <a:spLocks noGrp="1"/>
          </p:cNvSpPr>
          <p:nvPr>
            <p:ph type="ftr" sz="quarter" idx="16"/>
          </p:nvPr>
        </p:nvSpPr>
        <p:spPr>
          <a:xfrm>
            <a:off x="3124200" y="6334125"/>
            <a:ext cx="2895600" cy="365125"/>
          </a:xfrm>
        </p:spPr>
        <p:txBody>
          <a:bodyPr/>
          <a:lstStyle>
            <a:lvl1pPr>
              <a:defRPr sz="1000" baseline="0">
                <a:solidFill>
                  <a:srgbClr val="95B3D7"/>
                </a:solidFill>
                <a:latin typeface="Arial" pitchFamily="34" charset="0"/>
                <a:cs typeface="Arial" pitchFamily="34" charset="0"/>
              </a:defRPr>
            </a:lvl1pPr>
          </a:lstStyle>
          <a:p>
            <a:pPr>
              <a:defRPr/>
            </a:pPr>
            <a:r>
              <a:rPr lang="en-US" dirty="0"/>
              <a:t>Copyright © 2014 Compunnel</a:t>
            </a:r>
          </a:p>
        </p:txBody>
      </p:sp>
    </p:spTree>
    <p:extLst>
      <p:ext uri="{BB962C8B-B14F-4D97-AF65-F5344CB8AC3E}">
        <p14:creationId xmlns:p14="http://schemas.microsoft.com/office/powerpoint/2010/main" val="3049350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prstClr val="black">
                    <a:tint val="75000"/>
                  </a:prstClr>
                </a:solidFill>
              </a:rPr>
              <a:t>Copyright © 2014 Compunnel</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8976E-DC6C-4F5C-B301-9857CCE4679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23665855"/>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009" y="5935178"/>
            <a:ext cx="1532891" cy="587226"/>
          </a:xfrm>
          <a:prstGeom prst="rect">
            <a:avLst/>
          </a:prstGeom>
        </p:spPr>
      </p:pic>
      <p:sp>
        <p:nvSpPr>
          <p:cNvPr id="74" name="TextBox 73"/>
          <p:cNvSpPr txBox="1"/>
          <p:nvPr/>
        </p:nvSpPr>
        <p:spPr>
          <a:xfrm>
            <a:off x="457200" y="3505201"/>
            <a:ext cx="7803355" cy="2123658"/>
          </a:xfrm>
          <a:prstGeom prst="rect">
            <a:avLst/>
          </a:prstGeom>
          <a:noFill/>
        </p:spPr>
        <p:txBody>
          <a:bodyPr wrap="square" rtlCol="0">
            <a:spAutoFit/>
          </a:bodyPr>
          <a:lstStyle/>
          <a:p>
            <a:r>
              <a:rPr lang="en-US" sz="4400" b="1" dirty="0">
                <a:solidFill>
                  <a:srgbClr val="0051A2"/>
                </a:solidFill>
                <a:latin typeface="Arial" panose="020B0604020202020204" pitchFamily="34" charset="0"/>
                <a:cs typeface="Arial" panose="020B0604020202020204" pitchFamily="34" charset="0"/>
              </a:rPr>
              <a:t>AWS Overview</a:t>
            </a:r>
          </a:p>
          <a:p>
            <a:endParaRPr lang="en-US" sz="4400" b="1" dirty="0">
              <a:solidFill>
                <a:srgbClr val="0051A2"/>
              </a:solidFill>
              <a:latin typeface="Arial" panose="020B0604020202020204" pitchFamily="34" charset="0"/>
              <a:cs typeface="Arial" panose="020B0604020202020204" pitchFamily="34" charset="0"/>
            </a:endParaRPr>
          </a:p>
          <a:p>
            <a:r>
              <a:rPr lang="en-US" sz="4400" b="1" dirty="0">
                <a:solidFill>
                  <a:srgbClr val="0051A2"/>
                </a:solidFill>
                <a:latin typeface="Arial" panose="020B0604020202020204" pitchFamily="34" charset="0"/>
                <a:cs typeface="Arial" panose="020B0604020202020204" pitchFamily="34" charset="0"/>
              </a:rPr>
              <a:t>					</a:t>
            </a:r>
            <a:r>
              <a:rPr lang="en-US" sz="2400" b="1" dirty="0">
                <a:solidFill>
                  <a:srgbClr val="0051A2"/>
                </a:solidFill>
                <a:latin typeface="Arial" panose="020B0604020202020204" pitchFamily="34" charset="0"/>
                <a:cs typeface="Arial" panose="020B0604020202020204" pitchFamily="34" charset="0"/>
              </a:rPr>
              <a:t>-Ayush</a:t>
            </a:r>
            <a:endParaRPr lang="en-US" sz="4400" b="1" dirty="0">
              <a:solidFill>
                <a:srgbClr val="0051A2"/>
              </a:solidFill>
              <a:latin typeface="Arial" panose="020B0604020202020204" pitchFamily="34" charset="0"/>
              <a:cs typeface="Arial" panose="020B0604020202020204" pitchFamily="34" charset="0"/>
            </a:endParaRPr>
          </a:p>
        </p:txBody>
      </p:sp>
      <p:cxnSp>
        <p:nvCxnSpPr>
          <p:cNvPr id="19" name="Straight Connector 18"/>
          <p:cNvCxnSpPr/>
          <p:nvPr/>
        </p:nvCxnSpPr>
        <p:spPr>
          <a:xfrm>
            <a:off x="533400" y="4267201"/>
            <a:ext cx="39624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069" y="5908395"/>
            <a:ext cx="1628775" cy="614009"/>
          </a:xfrm>
          <a:prstGeom prst="rect">
            <a:avLst/>
          </a:prstGeom>
        </p:spPr>
      </p:pic>
    </p:spTree>
    <p:extLst>
      <p:ext uri="{BB962C8B-B14F-4D97-AF65-F5344CB8AC3E}">
        <p14:creationId xmlns:p14="http://schemas.microsoft.com/office/powerpoint/2010/main" val="131081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F1EB11D-AA99-4C12-8AD9-078290075083}"/>
              </a:ext>
            </a:extLst>
          </p:cNvPr>
          <p:cNvSpPr>
            <a:spLocks noGrp="1"/>
          </p:cNvSpPr>
          <p:nvPr>
            <p:ph type="body" sz="quarter" idx="13"/>
          </p:nvPr>
        </p:nvSpPr>
        <p:spPr>
          <a:xfrm>
            <a:off x="533400" y="152400"/>
            <a:ext cx="7924800" cy="340360"/>
          </a:xfrm>
        </p:spPr>
        <p:txBody>
          <a:bodyPr/>
          <a:lstStyle/>
          <a:p>
            <a:r>
              <a:rPr lang="en-US" sz="2400" b="1" dirty="0">
                <a:latin typeface="Arial" panose="020B0604020202020204" pitchFamily="34" charset="0"/>
                <a:cs typeface="Arial" panose="020B0604020202020204" pitchFamily="34" charset="0"/>
              </a:rPr>
              <a:t>Why</a:t>
            </a:r>
            <a:r>
              <a:rPr lang="en-US" sz="2800" b="1" dirty="0">
                <a:latin typeface="Arial" panose="020B0604020202020204" pitchFamily="34" charset="0"/>
                <a:cs typeface="Arial" panose="020B0604020202020204" pitchFamily="34" charset="0"/>
              </a:rPr>
              <a:t> to Choose AWS?</a:t>
            </a:r>
          </a:p>
          <a:p>
            <a:endParaRPr lang="en-US" dirty="0"/>
          </a:p>
        </p:txBody>
      </p:sp>
      <p:sp>
        <p:nvSpPr>
          <p:cNvPr id="3" name="Text Placeholder 2">
            <a:extLst>
              <a:ext uri="{FF2B5EF4-FFF2-40B4-BE49-F238E27FC236}">
                <a16:creationId xmlns:a16="http://schemas.microsoft.com/office/drawing/2014/main" xmlns="" id="{E08D54EE-E85F-4CF1-85DE-719997CC80FB}"/>
              </a:ext>
            </a:extLst>
          </p:cNvPr>
          <p:cNvSpPr>
            <a:spLocks noGrp="1"/>
          </p:cNvSpPr>
          <p:nvPr>
            <p:ph type="body" sz="quarter" idx="14"/>
          </p:nvPr>
        </p:nvSpPr>
        <p:spPr>
          <a:xfrm>
            <a:off x="533400" y="825500"/>
            <a:ext cx="8077200" cy="5499100"/>
          </a:xfrm>
        </p:spPr>
        <p:txBody>
          <a:bodyPr>
            <a:normAutofit fontScale="92500" lnSpcReduction="10000"/>
          </a:bodyPr>
          <a:lstStyle/>
          <a:p>
            <a:pPr marL="285750" indent="-285750">
              <a:buFont typeface="Arial" panose="020B0604020202020204" pitchFamily="34" charset="0"/>
              <a:buChar char="•"/>
            </a:pPr>
            <a:r>
              <a:rPr lang="en-US" sz="2000" b="0" dirty="0"/>
              <a:t>AWS allows organizations to use the already familiar programming models, operating systems, databases, and architectures.</a:t>
            </a:r>
          </a:p>
          <a:p>
            <a:pPr marL="285750" indent="-285750">
              <a:buFont typeface="Arial" panose="020B0604020202020204" pitchFamily="34" charset="0"/>
              <a:buChar char="•"/>
            </a:pPr>
            <a:r>
              <a:rPr lang="en-US" sz="2000" b="0" dirty="0"/>
              <a:t>AWS is designed to allow application providers, ISVs, and vendors to quickly and securely host your applications.</a:t>
            </a:r>
          </a:p>
          <a:p>
            <a:pPr marL="285750" indent="-285750">
              <a:buFont typeface="Arial" panose="020B0604020202020204" pitchFamily="34" charset="0"/>
              <a:buChar char="•"/>
            </a:pPr>
            <a:r>
              <a:rPr lang="en-US" sz="2100" b="0" dirty="0"/>
              <a:t>You can use the AWS Management Console or well-documented web services APIs to access AWS's application hosting platform.</a:t>
            </a:r>
          </a:p>
          <a:p>
            <a:pPr marL="285750" indent="-285750">
              <a:buFont typeface="Arial" panose="020B0604020202020204" pitchFamily="34" charset="0"/>
              <a:buChar char="•"/>
            </a:pPr>
            <a:r>
              <a:rPr lang="en-US" sz="2000" b="0" dirty="0"/>
              <a:t>It is a cost-effective service that allows you to pay only for what you use, without any up-front or long-term commitments.</a:t>
            </a:r>
          </a:p>
          <a:p>
            <a:pPr marL="285750" indent="-285750">
              <a:buFont typeface="Arial" panose="020B0604020202020204" pitchFamily="34" charset="0"/>
              <a:buChar char="•"/>
            </a:pPr>
            <a:r>
              <a:rPr lang="en-US" sz="2000" b="0" dirty="0"/>
              <a:t>You will not require to spend money on running and maintaining data centers.</a:t>
            </a:r>
          </a:p>
          <a:p>
            <a:pPr marL="285750" indent="-285750">
              <a:buFont typeface="Arial" panose="020B0604020202020204" pitchFamily="34" charset="0"/>
              <a:buChar char="•"/>
            </a:pPr>
            <a:r>
              <a:rPr lang="en-US" sz="2000" b="0" dirty="0"/>
              <a:t>Offers fast deployments</a:t>
            </a:r>
          </a:p>
          <a:p>
            <a:pPr marL="285750" indent="-285750">
              <a:buFont typeface="Arial" panose="020B0604020202020204" pitchFamily="34" charset="0"/>
              <a:buChar char="•"/>
            </a:pPr>
            <a:r>
              <a:rPr lang="en-US" sz="2000" b="0" dirty="0"/>
              <a:t>You can easily add or remove capacity.</a:t>
            </a:r>
          </a:p>
          <a:p>
            <a:pPr marL="285750" indent="-285750">
              <a:buFont typeface="Arial" panose="020B0604020202020204" pitchFamily="34" charset="0"/>
              <a:buChar char="•"/>
            </a:pPr>
            <a:r>
              <a:rPr lang="en-US" sz="2000" b="0" dirty="0"/>
              <a:t>You are allowed cloud access quickly with limitless capacity.</a:t>
            </a:r>
          </a:p>
          <a:p>
            <a:pPr marL="285750" indent="-285750">
              <a:buFont typeface="Arial" panose="020B0604020202020204" pitchFamily="34" charset="0"/>
              <a:buChar char="•"/>
            </a:pPr>
            <a:r>
              <a:rPr lang="en-US" sz="2000" b="0" dirty="0"/>
              <a:t>Total Cost of Ownership is very low compared to any private/dedicated servers.</a:t>
            </a:r>
          </a:p>
          <a:p>
            <a:pPr marL="285750" indent="-285750">
              <a:buFont typeface="Arial" panose="020B0604020202020204" pitchFamily="34" charset="0"/>
              <a:buChar char="•"/>
            </a:pPr>
            <a:r>
              <a:rPr lang="en-US" sz="2000" b="0" dirty="0"/>
              <a:t>Offers Centralized Billing and management</a:t>
            </a:r>
          </a:p>
          <a:p>
            <a:pPr marL="285750" indent="-285750">
              <a:buFont typeface="Arial" panose="020B0604020202020204" pitchFamily="34" charset="0"/>
              <a:buChar char="•"/>
            </a:pPr>
            <a:r>
              <a:rPr lang="en-US" sz="2000" b="0" dirty="0"/>
              <a:t>Allows you to deploy your application in multiple regions around the world with just a few clicks</a:t>
            </a:r>
          </a:p>
          <a:p>
            <a:endParaRPr lang="en-US" dirty="0"/>
          </a:p>
        </p:txBody>
      </p:sp>
    </p:spTree>
    <p:extLst>
      <p:ext uri="{BB962C8B-B14F-4D97-AF65-F5344CB8AC3E}">
        <p14:creationId xmlns:p14="http://schemas.microsoft.com/office/powerpoint/2010/main" val="2792263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85800" y="304800"/>
            <a:ext cx="7924800" cy="340360"/>
          </a:xfrm>
        </p:spPr>
        <p:txBody>
          <a:bodyPr/>
          <a:lstStyle/>
          <a:p>
            <a:r>
              <a:rPr lang="en-US" b="1" dirty="0">
                <a:latin typeface="Arial" panose="020B0604020202020204" pitchFamily="34" charset="0"/>
                <a:cs typeface="Arial" panose="020B0604020202020204" pitchFamily="34" charset="0"/>
              </a:rPr>
              <a:t>Benefits</a:t>
            </a:r>
            <a:r>
              <a:rPr lang="en-US" sz="1600" dirty="0">
                <a:solidFill>
                  <a:srgbClr val="0051A2"/>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of</a:t>
            </a:r>
            <a:r>
              <a:rPr lang="en-US" sz="1600" dirty="0">
                <a:solidFill>
                  <a:srgbClr val="0051A2"/>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using</a:t>
            </a:r>
            <a:r>
              <a:rPr lang="en-US" sz="1600" dirty="0">
                <a:solidFill>
                  <a:srgbClr val="0051A2"/>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AWS</a:t>
            </a:r>
          </a:p>
        </p:txBody>
      </p:sp>
      <p:sp>
        <p:nvSpPr>
          <p:cNvPr id="3" name="Text Placeholder 2"/>
          <p:cNvSpPr>
            <a:spLocks noGrp="1"/>
          </p:cNvSpPr>
          <p:nvPr>
            <p:ph type="body" sz="quarter" idx="14"/>
          </p:nvPr>
        </p:nvSpPr>
        <p:spPr>
          <a:xfrm>
            <a:off x="500743" y="838200"/>
            <a:ext cx="8077200" cy="5270500"/>
          </a:xfrm>
        </p:spPr>
        <p:txBody>
          <a:bodyPr>
            <a:normAutofit/>
          </a:bodyPr>
          <a:lstStyle/>
          <a:p>
            <a:pPr marL="285750" indent="-285750">
              <a:buFont typeface="Arial" panose="020B0604020202020204" pitchFamily="34" charset="0"/>
              <a:buChar char="•"/>
            </a:pPr>
            <a:r>
              <a:rPr lang="en-US" sz="1600" b="0" dirty="0">
                <a:latin typeface="Arial" panose="020B0604020202020204" pitchFamily="34" charset="0"/>
                <a:cs typeface="Arial" panose="020B0604020202020204" pitchFamily="34" charset="0"/>
              </a:rPr>
              <a:t>Pay for Infrastructure as you need it, not Up-front. </a:t>
            </a: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0" dirty="0">
                <a:latin typeface="Arial" panose="020B0604020202020204" pitchFamily="34" charset="0"/>
                <a:cs typeface="Arial" panose="020B0604020202020204" pitchFamily="34" charset="0"/>
              </a:rPr>
              <a:t>Lower Total Cost of IT.</a:t>
            </a:r>
          </a:p>
          <a:p>
            <a:pPr marL="0" indent="0"/>
            <a:endParaRPr lang="en-US" sz="1600" b="0" dirty="0">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71" y="1328057"/>
            <a:ext cx="8077200" cy="16764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3657600"/>
            <a:ext cx="8077199" cy="25908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58283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pPr marL="285750" indent="-285750">
              <a:buFont typeface="Arial" panose="020B0604020202020204" pitchFamily="34" charset="0"/>
              <a:buChar char="•"/>
            </a:pPr>
            <a:r>
              <a:rPr lang="en-US" sz="1600" b="0" dirty="0">
                <a:latin typeface="Arial" panose="020B0604020202020204" pitchFamily="34" charset="0"/>
                <a:cs typeface="Arial" panose="020B0604020202020204" pitchFamily="34" charset="0"/>
              </a:rPr>
              <a:t>Go Global in Minutes</a:t>
            </a:r>
          </a:p>
          <a:p>
            <a:pPr marL="285750" indent="-285750">
              <a:buFont typeface="Arial" panose="020B0604020202020204" pitchFamily="34" charset="0"/>
              <a:buChar char="•"/>
            </a:pPr>
            <a:endParaRPr lang="en-US" sz="1600" b="0" dirty="0">
              <a:latin typeface="Arial" panose="020B0604020202020204" pitchFamily="34" charset="0"/>
              <a:cs typeface="Arial" panose="020B0604020202020204"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077200" cy="50292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618893" y="331113"/>
            <a:ext cx="5018938"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Benefits of using AWS</a:t>
            </a:r>
            <a:r>
              <a:rPr lang="en-US" sz="2200" dirty="0">
                <a:solidFill>
                  <a:srgbClr val="0070C0"/>
                </a:solidFill>
                <a:latin typeface="Glasgow-Medium" pitchFamily="2" charset="0"/>
              </a:rPr>
              <a:t> </a:t>
            </a:r>
            <a:r>
              <a:rPr lang="en-US" sz="2200" b="1" dirty="0">
                <a:solidFill>
                  <a:srgbClr val="0070C0"/>
                </a:solidFill>
                <a:latin typeface="Arial" panose="020B0604020202020204" pitchFamily="34" charset="0"/>
                <a:cs typeface="Arial" panose="020B0604020202020204" pitchFamily="34" charset="0"/>
              </a:rPr>
              <a:t>Continued….</a:t>
            </a:r>
            <a:endParaRPr lang="en-US" sz="2400" dirty="0"/>
          </a:p>
        </p:txBody>
      </p:sp>
    </p:spTree>
    <p:extLst>
      <p:ext uri="{BB962C8B-B14F-4D97-AF65-F5344CB8AC3E}">
        <p14:creationId xmlns:p14="http://schemas.microsoft.com/office/powerpoint/2010/main" val="1203395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85800" y="304800"/>
            <a:ext cx="7924800" cy="340360"/>
          </a:xfrm>
        </p:spPr>
        <p:txBody>
          <a:bodyPr/>
          <a:lstStyle/>
          <a:p>
            <a:r>
              <a:rPr lang="en-US" b="1" dirty="0">
                <a:latin typeface="Arial" panose="020B0604020202020204" pitchFamily="34" charset="0"/>
                <a:cs typeface="Arial" panose="020B0604020202020204" pitchFamily="34" charset="0"/>
              </a:rPr>
              <a:t>Architecture</a:t>
            </a:r>
          </a:p>
        </p:txBody>
      </p:sp>
      <p:sp>
        <p:nvSpPr>
          <p:cNvPr id="3" name="Text Placeholder 2"/>
          <p:cNvSpPr>
            <a:spLocks noGrp="1"/>
          </p:cNvSpPr>
          <p:nvPr>
            <p:ph type="body" sz="quarter" idx="14"/>
          </p:nvPr>
        </p:nvSpPr>
        <p:spPr/>
        <p:txBody>
          <a:bodyPr>
            <a:normAutofit/>
          </a:bodyPr>
          <a:lstStyle/>
          <a:p>
            <a:pPr marL="285750" indent="-285750">
              <a:buFont typeface="Arial" panose="020B0604020202020204" pitchFamily="34" charset="0"/>
              <a:buChar char="•"/>
            </a:pPr>
            <a:r>
              <a:rPr lang="en-US" sz="1600" b="0" dirty="0">
                <a:latin typeface="Arial" panose="020B0604020202020204" pitchFamily="34" charset="0"/>
                <a:cs typeface="Arial" panose="020B0604020202020204" pitchFamily="34" charset="0"/>
              </a:rPr>
              <a:t>AWS is located in </a:t>
            </a:r>
            <a:r>
              <a:rPr lang="en-US" sz="1600" b="0" dirty="0" smtClean="0">
                <a:latin typeface="Arial" panose="020B0604020202020204" pitchFamily="34" charset="0"/>
                <a:cs typeface="Arial" panose="020B0604020202020204" pitchFamily="34" charset="0"/>
              </a:rPr>
              <a:t>18 </a:t>
            </a:r>
            <a:r>
              <a:rPr lang="en-US" sz="1600" b="0" dirty="0">
                <a:latin typeface="Arial" panose="020B0604020202020204" pitchFamily="34" charset="0"/>
                <a:cs typeface="Arial" panose="020B0604020202020204" pitchFamily="34" charset="0"/>
              </a:rPr>
              <a:t>geographical "regions“.</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US East (Northern Virginia)</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US West (northern California)</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US West (Oregon)</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Brazil (São Paulo)</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Europe (Ireland)</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South Asia (Singapore)</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East Asia (Tokyo)</a:t>
            </a:r>
          </a:p>
          <a:p>
            <a:pPr marL="447675" lvl="2" indent="-285750">
              <a:buClr>
                <a:schemeClr val="accent1">
                  <a:lumMod val="75000"/>
                </a:schemeClr>
              </a:buClr>
              <a:buFont typeface="Arial" panose="020B0604020202020204" pitchFamily="34" charset="0"/>
              <a:buChar char="•"/>
            </a:pPr>
            <a:r>
              <a:rPr lang="en-US" sz="1400" dirty="0">
                <a:solidFill>
                  <a:srgbClr val="0051A2"/>
                </a:solidFill>
                <a:latin typeface="Arial" panose="020B0604020202020204" pitchFamily="34" charset="0"/>
                <a:cs typeface="Arial" panose="020B0604020202020204" pitchFamily="34" charset="0"/>
              </a:rPr>
              <a:t>Australia (Sydney</a:t>
            </a:r>
            <a:r>
              <a:rPr lang="en-US" b="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lvl="2" indent="-285750">
              <a:buClr>
                <a:schemeClr val="accent1">
                  <a:lumMod val="75000"/>
                </a:schemeClr>
              </a:buClr>
              <a:buSzPct val="140000"/>
              <a:buFont typeface="Arial" panose="020B0604020202020204" pitchFamily="34" charset="0"/>
              <a:buChar char="•"/>
            </a:pPr>
            <a:r>
              <a:rPr lang="en-US" sz="1600" dirty="0">
                <a:solidFill>
                  <a:srgbClr val="0051A2"/>
                </a:solidFill>
                <a:latin typeface="Arial" panose="020B0604020202020204" pitchFamily="34" charset="0"/>
                <a:cs typeface="Arial" panose="020B0604020202020204" pitchFamily="34" charset="0"/>
              </a:rPr>
              <a:t>Each Region is wholly contained within a single country and all its data and services stay within the designated Region.</a:t>
            </a:r>
          </a:p>
          <a:p>
            <a:pPr marL="285750" lvl="2" indent="-285750">
              <a:buClr>
                <a:schemeClr val="accent1">
                  <a:lumMod val="75000"/>
                </a:schemeClr>
              </a:buClr>
              <a:buSzPct val="140000"/>
              <a:buFont typeface="Arial" panose="020B0604020202020204" pitchFamily="34" charset="0"/>
              <a:buChar char="•"/>
            </a:pPr>
            <a:r>
              <a:rPr lang="en-US" sz="1600" dirty="0">
                <a:solidFill>
                  <a:srgbClr val="0051A2"/>
                </a:solidFill>
                <a:latin typeface="Arial" panose="020B0604020202020204" pitchFamily="34" charset="0"/>
                <a:cs typeface="Arial" panose="020B0604020202020204" pitchFamily="34" charset="0"/>
              </a:rPr>
              <a:t>Each Region has multiple "Availability Zones", which are distinct data centers providing AWS services.</a:t>
            </a:r>
          </a:p>
          <a:p>
            <a:pPr marL="285750" lvl="2" indent="-285750">
              <a:buClr>
                <a:schemeClr val="accent1">
                  <a:lumMod val="75000"/>
                </a:schemeClr>
              </a:buClr>
              <a:buSzPct val="140000"/>
              <a:buFont typeface="Arial" panose="020B0604020202020204" pitchFamily="34" charset="0"/>
              <a:buChar char="•"/>
            </a:pPr>
            <a:r>
              <a:rPr lang="en-US" sz="1600" dirty="0">
                <a:solidFill>
                  <a:srgbClr val="0051A2"/>
                </a:solidFill>
                <a:latin typeface="Arial" panose="020B0604020202020204" pitchFamily="34" charset="0"/>
                <a:cs typeface="Arial" panose="020B0604020202020204" pitchFamily="34" charset="0"/>
              </a:rPr>
              <a:t>Availability Zones are isolated from each other to prevent outages from spreading between Zones</a:t>
            </a:r>
          </a:p>
        </p:txBody>
      </p:sp>
    </p:spTree>
    <p:extLst>
      <p:ext uri="{BB962C8B-B14F-4D97-AF65-F5344CB8AC3E}">
        <p14:creationId xmlns:p14="http://schemas.microsoft.com/office/powerpoint/2010/main" val="1852459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Regions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153400" cy="53340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92442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9600" y="345440"/>
            <a:ext cx="7924800" cy="340360"/>
          </a:xfrm>
        </p:spPr>
        <p:txBody>
          <a:bodyPr/>
          <a:lstStyle/>
          <a:p>
            <a:r>
              <a:rPr lang="en-US" b="1" dirty="0">
                <a:latin typeface="Arial" panose="020B0604020202020204" pitchFamily="34" charset="0"/>
                <a:cs typeface="Arial" panose="020B0604020202020204" pitchFamily="34" charset="0"/>
              </a:rPr>
              <a:t>Availability</a:t>
            </a:r>
            <a:r>
              <a:rPr lang="en-US" dirty="0"/>
              <a:t> </a:t>
            </a:r>
            <a:r>
              <a:rPr lang="en-US" b="1" dirty="0">
                <a:latin typeface="Arial" panose="020B0604020202020204" pitchFamily="34" charset="0"/>
                <a:cs typeface="Arial" panose="020B0604020202020204" pitchFamily="34" charset="0"/>
              </a:rPr>
              <a:t>Zones</a:t>
            </a:r>
          </a:p>
        </p:txBody>
      </p:sp>
      <p:sp>
        <p:nvSpPr>
          <p:cNvPr id="3" name="Text Placeholder 2"/>
          <p:cNvSpPr>
            <a:spLocks noGrp="1"/>
          </p:cNvSpPr>
          <p:nvPr>
            <p:ph type="body" sz="quarter" idx="14"/>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077199" cy="53340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89178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85800" y="345440"/>
            <a:ext cx="7924800" cy="340360"/>
          </a:xfrm>
        </p:spPr>
        <p:txBody>
          <a:bodyPr/>
          <a:lstStyle/>
          <a:p>
            <a:r>
              <a:rPr lang="en-US" b="1" dirty="0">
                <a:latin typeface="Arial" panose="020B0604020202020204" pitchFamily="34" charset="0"/>
                <a:cs typeface="Arial" panose="020B0604020202020204" pitchFamily="34" charset="0"/>
              </a:rPr>
              <a:t>Products &amp; Services</a:t>
            </a:r>
            <a:endParaRPr lang="en-US" dirty="0"/>
          </a:p>
        </p:txBody>
      </p:sp>
      <p:pic>
        <p:nvPicPr>
          <p:cNvPr id="2050" name="Picture 2" descr="D:\Programs\ScreenShots\ScreenHunter_26 May 03, 2014 02.38.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848600" cy="51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0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077200" cy="48768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58827" y="304800"/>
            <a:ext cx="3760709"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Virtual</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Private</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Cloud</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VPC</a:t>
            </a:r>
            <a:r>
              <a:rPr lang="en-US" sz="2000" b="1"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420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9600" y="345440"/>
            <a:ext cx="7924800" cy="340360"/>
          </a:xfrm>
        </p:spPr>
        <p:txBody>
          <a:bodyPr/>
          <a:lstStyle/>
          <a:p>
            <a:r>
              <a:rPr lang="en-US" b="1" dirty="0">
                <a:latin typeface="Arial" panose="020B0604020202020204" pitchFamily="34" charset="0"/>
                <a:cs typeface="Arial" panose="020B0604020202020204" pitchFamily="34" charset="0"/>
              </a:rPr>
              <a:t>EC2</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077200" cy="51054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08106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grams\ScreenShots\ScreenHunter_27 May 03, 2014 02.38.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80010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30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91CA50F-6CBD-48A7-91B5-DBC4A3DBA85D}"/>
              </a:ext>
            </a:extLst>
          </p:cNvPr>
          <p:cNvSpPr>
            <a:spLocks noGrp="1"/>
          </p:cNvSpPr>
          <p:nvPr>
            <p:ph type="body" sz="quarter" idx="13"/>
          </p:nvPr>
        </p:nvSpPr>
        <p:spPr>
          <a:xfrm>
            <a:off x="838200" y="304800"/>
            <a:ext cx="7924800" cy="838200"/>
          </a:xfrm>
        </p:spPr>
        <p:txBody>
          <a:bodyPr/>
          <a:lstStyle/>
          <a:p>
            <a:r>
              <a:rPr lang="en-US" sz="3600" dirty="0"/>
              <a:t>What is Cloud Computing?</a:t>
            </a:r>
          </a:p>
          <a:p>
            <a:endParaRPr lang="en-US" dirty="0"/>
          </a:p>
        </p:txBody>
      </p:sp>
      <p:sp>
        <p:nvSpPr>
          <p:cNvPr id="3" name="Text Placeholder 2">
            <a:extLst>
              <a:ext uri="{FF2B5EF4-FFF2-40B4-BE49-F238E27FC236}">
                <a16:creationId xmlns:a16="http://schemas.microsoft.com/office/drawing/2014/main" xmlns="" id="{58441804-3F8B-4390-941F-01CC765581F5}"/>
              </a:ext>
            </a:extLst>
          </p:cNvPr>
          <p:cNvSpPr>
            <a:spLocks noGrp="1"/>
          </p:cNvSpPr>
          <p:nvPr>
            <p:ph type="body" sz="quarter" idx="14"/>
          </p:nvPr>
        </p:nvSpPr>
        <p:spPr>
          <a:xfrm>
            <a:off x="533400" y="1676400"/>
            <a:ext cx="8077200" cy="4419600"/>
          </a:xfrm>
        </p:spPr>
        <p:txBody>
          <a:bodyPr/>
          <a:lstStyle/>
          <a:p>
            <a:r>
              <a:rPr lang="en-US" sz="2800" b="0" dirty="0"/>
              <a:t>Cloud computing is a term referred to storing and accessing data over the internet. It doesn't store any data on the hard disk of your personal computer. In cloud computing, you can access data from a remote server.</a:t>
            </a:r>
          </a:p>
          <a:p>
            <a:endParaRPr lang="en-US" dirty="0"/>
          </a:p>
        </p:txBody>
      </p:sp>
    </p:spTree>
    <p:extLst>
      <p:ext uri="{BB962C8B-B14F-4D97-AF65-F5344CB8AC3E}">
        <p14:creationId xmlns:p14="http://schemas.microsoft.com/office/powerpoint/2010/main" val="284658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grams\ScreenShots\ScreenHunter_28 May 03, 2014 02.39.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1"/>
            <a:ext cx="83058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6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33400"/>
            <a:ext cx="8229600" cy="5638801"/>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9486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85800"/>
            <a:ext cx="8153400" cy="5486401"/>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6185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077200" cy="49149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611400" y="331113"/>
            <a:ext cx="1903085"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Auto</a:t>
            </a:r>
            <a:r>
              <a:rPr lang="en-US" sz="2200" dirty="0">
                <a:solidFill>
                  <a:srgbClr val="0070C0"/>
                </a:solidFill>
                <a:latin typeface="Glasgow-Medium" pitchFamily="2" charset="0"/>
              </a:rPr>
              <a:t> </a:t>
            </a:r>
            <a:r>
              <a:rPr lang="en-US" sz="2200" b="1" dirty="0">
                <a:solidFill>
                  <a:srgbClr val="0070C0"/>
                </a:solidFill>
                <a:latin typeface="Arial" panose="020B0604020202020204" pitchFamily="34" charset="0"/>
                <a:cs typeface="Arial" panose="020B0604020202020204" pitchFamily="34" charset="0"/>
              </a:rPr>
              <a:t>Scaling</a:t>
            </a:r>
          </a:p>
        </p:txBody>
      </p:sp>
    </p:spTree>
    <p:extLst>
      <p:ext uri="{BB962C8B-B14F-4D97-AF65-F5344CB8AC3E}">
        <p14:creationId xmlns:p14="http://schemas.microsoft.com/office/powerpoint/2010/main" val="22336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990600"/>
            <a:ext cx="8077199" cy="48768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609600" y="304800"/>
            <a:ext cx="3105337"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Elastic</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Load</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Balancer</a:t>
            </a:r>
          </a:p>
        </p:txBody>
      </p:sp>
    </p:spTree>
    <p:extLst>
      <p:ext uri="{BB962C8B-B14F-4D97-AF65-F5344CB8AC3E}">
        <p14:creationId xmlns:p14="http://schemas.microsoft.com/office/powerpoint/2010/main" val="642182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8077200" cy="4800599"/>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31113"/>
            <a:ext cx="5650649"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Virtual</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Private</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Network</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Connection</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VPN</a:t>
            </a:r>
            <a:r>
              <a:rPr lang="en-US" sz="2000" b="1"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7315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077200" cy="48768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31113"/>
            <a:ext cx="1342034"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Route</a:t>
            </a:r>
            <a:r>
              <a:rPr lang="en-US" sz="2000" b="1" dirty="0">
                <a:solidFill>
                  <a:srgbClr val="0070C0"/>
                </a:solidFill>
                <a:latin typeface="Arial" panose="020B0604020202020204" pitchFamily="34" charset="0"/>
                <a:cs typeface="Arial" panose="020B0604020202020204" pitchFamily="34" charset="0"/>
              </a:rPr>
              <a:t> 53</a:t>
            </a:r>
          </a:p>
        </p:txBody>
      </p:sp>
    </p:spTree>
    <p:extLst>
      <p:ext uri="{BB962C8B-B14F-4D97-AF65-F5344CB8AC3E}">
        <p14:creationId xmlns:p14="http://schemas.microsoft.com/office/powerpoint/2010/main" val="404913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295400"/>
            <a:ext cx="8077199" cy="45720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04800"/>
            <a:ext cx="529312"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S3</a:t>
            </a:r>
          </a:p>
        </p:txBody>
      </p:sp>
    </p:spTree>
    <p:extLst>
      <p:ext uri="{BB962C8B-B14F-4D97-AF65-F5344CB8AC3E}">
        <p14:creationId xmlns:p14="http://schemas.microsoft.com/office/powerpoint/2010/main" val="266260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1"/>
            <a:ext cx="8077200" cy="4952999"/>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31113"/>
            <a:ext cx="3057247"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Elastic</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Block</a:t>
            </a:r>
            <a:r>
              <a:rPr lang="en-US" sz="2000" b="1" dirty="0">
                <a:solidFill>
                  <a:srgbClr val="0070C0"/>
                </a:solidFill>
                <a:latin typeface="Arial" panose="020B0604020202020204" pitchFamily="34" charset="0"/>
                <a:cs typeface="Arial" panose="020B0604020202020204" pitchFamily="34" charset="0"/>
              </a:rPr>
              <a:t> </a:t>
            </a:r>
            <a:r>
              <a:rPr lang="en-US" sz="2200" b="1" dirty="0">
                <a:solidFill>
                  <a:srgbClr val="0070C0"/>
                </a:solidFill>
                <a:latin typeface="Arial" panose="020B0604020202020204" pitchFamily="34" charset="0"/>
                <a:cs typeface="Arial" panose="020B0604020202020204" pitchFamily="34" charset="0"/>
              </a:rPr>
              <a:t>Storage</a:t>
            </a:r>
          </a:p>
        </p:txBody>
      </p:sp>
    </p:spTree>
    <p:extLst>
      <p:ext uri="{BB962C8B-B14F-4D97-AF65-F5344CB8AC3E}">
        <p14:creationId xmlns:p14="http://schemas.microsoft.com/office/powerpoint/2010/main" val="1280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8077200" cy="47244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31113"/>
            <a:ext cx="779381"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RDS</a:t>
            </a:r>
          </a:p>
        </p:txBody>
      </p:sp>
    </p:spTree>
    <p:extLst>
      <p:ext uri="{BB962C8B-B14F-4D97-AF65-F5344CB8AC3E}">
        <p14:creationId xmlns:p14="http://schemas.microsoft.com/office/powerpoint/2010/main" val="3737740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41A094B-B37D-4FC4-9A37-642344A5748D}"/>
              </a:ext>
            </a:extLst>
          </p:cNvPr>
          <p:cNvSpPr>
            <a:spLocks noGrp="1"/>
          </p:cNvSpPr>
          <p:nvPr>
            <p:ph type="body" sz="quarter" idx="13"/>
          </p:nvPr>
        </p:nvSpPr>
        <p:spPr>
          <a:xfrm>
            <a:off x="838200" y="304800"/>
            <a:ext cx="7924800" cy="914400"/>
          </a:xfrm>
        </p:spPr>
        <p:txBody>
          <a:bodyPr/>
          <a:lstStyle/>
          <a:p>
            <a:r>
              <a:rPr lang="en-US" sz="3600" b="1" dirty="0"/>
              <a:t>What is AWS?</a:t>
            </a:r>
          </a:p>
          <a:p>
            <a:endParaRPr lang="en-US" dirty="0"/>
          </a:p>
        </p:txBody>
      </p:sp>
      <p:sp>
        <p:nvSpPr>
          <p:cNvPr id="3" name="Text Placeholder 2">
            <a:extLst>
              <a:ext uri="{FF2B5EF4-FFF2-40B4-BE49-F238E27FC236}">
                <a16:creationId xmlns:a16="http://schemas.microsoft.com/office/drawing/2014/main" xmlns="" id="{0014215E-0136-4BEC-834E-36896165EF6D}"/>
              </a:ext>
            </a:extLst>
          </p:cNvPr>
          <p:cNvSpPr>
            <a:spLocks noGrp="1"/>
          </p:cNvSpPr>
          <p:nvPr>
            <p:ph type="body" sz="quarter" idx="14"/>
          </p:nvPr>
        </p:nvSpPr>
        <p:spPr>
          <a:xfrm>
            <a:off x="533400" y="1371600"/>
            <a:ext cx="8077200" cy="4495800"/>
          </a:xfrm>
        </p:spPr>
        <p:txBody>
          <a:bodyPr/>
          <a:lstStyle/>
          <a:p>
            <a:r>
              <a:rPr lang="en-US" sz="2400" b="0" dirty="0"/>
              <a:t>Amazon web service is a platform that offers flexible, reliable, scalable, easy-to-use and cost-effective cloud computing solutions.</a:t>
            </a:r>
          </a:p>
          <a:p>
            <a:r>
              <a:rPr lang="en-US" sz="2400" b="0" dirty="0"/>
              <a:t>AWS is a comprehensive, easy to use computing platform offered Amazon. The platform is developed with a combination of infrastructure as a service (IaaS), platform as a service (PaaS) and packaged software as a service (SaaS) offerings.</a:t>
            </a:r>
          </a:p>
          <a:p>
            <a:endParaRPr lang="en-US" dirty="0"/>
          </a:p>
        </p:txBody>
      </p:sp>
    </p:spTree>
    <p:extLst>
      <p:ext uri="{BB962C8B-B14F-4D97-AF65-F5344CB8AC3E}">
        <p14:creationId xmlns:p14="http://schemas.microsoft.com/office/powerpoint/2010/main" val="1932553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077199" cy="46482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28638" y="331113"/>
            <a:ext cx="1709122"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CloudFront</a:t>
            </a:r>
          </a:p>
        </p:txBody>
      </p:sp>
    </p:spTree>
    <p:extLst>
      <p:ext uri="{BB962C8B-B14F-4D97-AF65-F5344CB8AC3E}">
        <p14:creationId xmlns:p14="http://schemas.microsoft.com/office/powerpoint/2010/main" val="273454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12486.IIPL\Desktop\Screen Shots\ScreenHunter_35 May. 02 15.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990600"/>
            <a:ext cx="8077200" cy="4876800"/>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8638" y="331113"/>
            <a:ext cx="4337213" cy="430887"/>
          </a:xfrm>
          <a:prstGeom prst="rect">
            <a:avLst/>
          </a:prstGeom>
          <a:noFill/>
        </p:spPr>
        <p:txBody>
          <a:bodyPr wrap="none" rtlCol="0">
            <a:spAutoFit/>
          </a:bodyPr>
          <a:lstStyle/>
          <a:p>
            <a:r>
              <a:rPr lang="en-US" sz="2200" b="1" dirty="0">
                <a:solidFill>
                  <a:srgbClr val="0070C0"/>
                </a:solidFill>
                <a:latin typeface="Arial" panose="020B0604020202020204" pitchFamily="34" charset="0"/>
                <a:cs typeface="Arial" panose="020B0604020202020204" pitchFamily="34" charset="0"/>
              </a:rPr>
              <a:t>Identity &amp; Access Management</a:t>
            </a:r>
          </a:p>
        </p:txBody>
      </p:sp>
    </p:spTree>
    <p:extLst>
      <p:ext uri="{BB962C8B-B14F-4D97-AF65-F5344CB8AC3E}">
        <p14:creationId xmlns:p14="http://schemas.microsoft.com/office/powerpoint/2010/main" val="3799216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Solutions</a:t>
            </a:r>
          </a:p>
        </p:txBody>
      </p:sp>
      <p:sp>
        <p:nvSpPr>
          <p:cNvPr id="3" name="Text Placeholder 2"/>
          <p:cNvSpPr>
            <a:spLocks noGrp="1"/>
          </p:cNvSpPr>
          <p:nvPr>
            <p:ph type="body" sz="quarter" idx="14"/>
          </p:nvPr>
        </p:nvSpPr>
        <p:spPr/>
        <p:txBody>
          <a:bodyPr/>
          <a:lstStyle/>
          <a:p>
            <a:pPr lvl="0">
              <a:buFont typeface="Arial" panose="020B0604020202020204" pitchFamily="34" charset="0"/>
              <a:buChar char="•"/>
            </a:pPr>
            <a:r>
              <a:rPr lang="en-US" sz="1400" dirty="0">
                <a:latin typeface="Arial" panose="020B0604020202020204" pitchFamily="34" charset="0"/>
                <a:cs typeface="Arial" panose="020B0604020202020204" pitchFamily="34" charset="0"/>
              </a:rPr>
              <a:t>Web Applications</a:t>
            </a: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Businesses are running Web Applications in the AWS Cloud to lower costs, deploy applications faster and easily scale. AWS customers are using our globally distributed infrastructure to run a variety of Web Applications, everything from small blogs and marketing websites to large, global Web Applications that serve millions of users a day</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Gaming :- Using AWS, gaming companies across the globe are running their mobile, social and browser-based games in the cloud to rapidly scale and lower costs. Some of the world’s most popular games, including 8 of the top 10 Facebook games, are running on AWS. </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Media Sharing :- Businesses with photo, video and file storage applications are using the AWS Cloud for data storage and delivery. Specifically, businesses are using AWS’s object storage service, Amazon S3. Amazon S3 stores hundreds of billions of objects and is built to store and retrieve any amount of data, at any time, from anywhere on the web. Amazon S3 is designed to provide 99.999999999% durability and 99.99% availability.</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Big Data &amp; High Performance Computing</a:t>
            </a: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AWS provides scalable infrastructure solutions that businesses can use to cost-effectively store, mine, manipulate and analyze large data sets, aptly termed Big Data. Instead of spending time and resources managing this data, businesses can leverage AWS services. Today, customers are using the AWS Cloud for Big Data projects such as analyzing web logs, analyzing financial services data, and mapping genomes.</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AWS is helping scientists and engineers solve complex science, engineering and business problems using High Performance Computing. Instead of waiting in long queues, scientists and engineers can access Amazon EC2 Cluster instances to expedite their HPC workloads and save money.</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84970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lvl="0">
              <a:buFont typeface="Arial" panose="020B0604020202020204" pitchFamily="34" charset="0"/>
              <a:buChar char="•"/>
            </a:pPr>
            <a:r>
              <a:rPr lang="en-US" sz="1400" dirty="0">
                <a:latin typeface="Arial" panose="020B0604020202020204" pitchFamily="34" charset="0"/>
                <a:cs typeface="Arial" panose="020B0604020202020204" pitchFamily="34" charset="0"/>
              </a:rPr>
              <a:t>Enterprise Applications</a:t>
            </a: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AWS offers a reliable and secure cloud infrastructure platform that enables businesses to quickly deploy and run enterprise applications. Customers are using AWS to run all types of enterprise applications, from small departmental solutions to mission-critical applications that automate company-wide business processes.</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IT departments can build secure and compliant environments in the AWS Cloud to run enterprise applications, including certified software from Oracle, SAP, Microsoft and IBM.</a:t>
            </a:r>
          </a:p>
          <a:p>
            <a:pPr marL="428625" lvl="4" indent="0">
              <a:buClr>
                <a:srgbClr val="4F81BD">
                  <a:lumMod val="75000"/>
                </a:srgbClr>
              </a:buClr>
              <a:buNone/>
            </a:pPr>
            <a:endParaRPr lang="en-US" sz="1200" i="0" dirty="0">
              <a:solidFill>
                <a:srgbClr val="0051A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Disaster Recovery &amp; Archive</a:t>
            </a: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Disaster Recovery :- Businesses of all sizes are using cloud computing to enable faster disaster recovery of their critical IT systems, without incurring the expenses required to purchase and maintain a second physical datacenter. AWS provides a set of services that enable rapid recovery of your IT infrastructure and data, any time and from anywhere.</a:t>
            </a:r>
          </a:p>
          <a:p>
            <a:pPr lvl="4" indent="-228600">
              <a:buClr>
                <a:srgbClr val="4F81BD">
                  <a:lumMod val="75000"/>
                </a:srgbClr>
              </a:buClr>
              <a:buFont typeface="Arial" panose="020B0604020202020204" pitchFamily="34" charset="0"/>
              <a:buChar char="•"/>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Archive :- Using the AWS Cloud for archiving allows businesses to quickly recover business-critical data, while lowering overall costs. AWS uses disk-based storage to deliver fast search and retrieval of data which helps customers recover archived objects in seconds, rather than days or weeks with traditional tape-based archives. Plus, since data is stored in the Cloud, it is instantly available and companies in regulated industries can easily comply with eDiscovery requests.</a:t>
            </a:r>
          </a:p>
          <a:p>
            <a:pPr lvl="4" indent="-228600">
              <a:buClr>
                <a:srgbClr val="4F81BD">
                  <a:lumMod val="75000"/>
                </a:srgbClr>
              </a:buClr>
              <a:buFont typeface="Arial" panose="020B0604020202020204" pitchFamily="34" charset="0"/>
              <a:buChar char="•"/>
            </a:pPr>
            <a:endParaRPr lang="en-US" sz="1200" i="0" dirty="0">
              <a:solidFill>
                <a:srgbClr val="0051A2"/>
              </a:solidFill>
              <a:latin typeface="Arial" panose="020B0604020202020204" pitchFamily="34" charset="0"/>
              <a:cs typeface="Arial" panose="020B0604020202020204" pitchFamily="34" charset="0"/>
            </a:endParaRPr>
          </a:p>
          <a:p>
            <a:pPr lvl="4" indent="-228600">
              <a:buClr>
                <a:srgbClr val="4F81BD">
                  <a:lumMod val="75000"/>
                </a:srgbClr>
              </a:buClr>
              <a:buFont typeface="Arial" panose="020B0604020202020204" pitchFamily="34" charset="0"/>
              <a:buChar char="•"/>
            </a:pPr>
            <a:r>
              <a:rPr lang="en-US" sz="1200" i="0" dirty="0">
                <a:solidFill>
                  <a:srgbClr val="0051A2"/>
                </a:solidFill>
                <a:latin typeface="Arial" panose="020B0604020202020204" pitchFamily="34" charset="0"/>
                <a:cs typeface="Arial" panose="020B0604020202020204" pitchFamily="34" charset="0"/>
              </a:rPr>
              <a:t>Backup &amp; Recovery :- Using AWS, businesses no longer have to worry about data management complexity and costs, they can store and retrieve any amount of data, at any time, from anywhere on the web. Plus, with low, pay-as-you-go pricing, businesses only pay for the storage and bandwidth they use and can further reduce costs with tiered pricing by volume.</a:t>
            </a:r>
          </a:p>
          <a:p>
            <a:endParaRPr lang="en-US" sz="1200" dirty="0">
              <a:latin typeface="Arial" panose="020B0604020202020204" pitchFamily="34" charset="0"/>
              <a:cs typeface="Arial" panose="020B0604020202020204" pitchFamily="34" charset="0"/>
            </a:endParaRPr>
          </a:p>
        </p:txBody>
      </p:sp>
      <p:sp>
        <p:nvSpPr>
          <p:cNvPr id="6" name="Text Placeholder 1"/>
          <p:cNvSpPr>
            <a:spLocks noGrp="1"/>
          </p:cNvSpPr>
          <p:nvPr>
            <p:ph type="body" sz="quarter" idx="13"/>
          </p:nvPr>
        </p:nvSpPr>
        <p:spPr>
          <a:xfrm>
            <a:off x="685800" y="304800"/>
            <a:ext cx="7924800" cy="340360"/>
          </a:xfrm>
        </p:spPr>
        <p:txBody>
          <a:bodyPr/>
          <a:lstStyle/>
          <a:p>
            <a:r>
              <a:rPr lang="en-US" b="1" dirty="0">
                <a:latin typeface="Arial" panose="020B0604020202020204" pitchFamily="34" charset="0"/>
                <a:cs typeface="Arial" panose="020B0604020202020204" pitchFamily="34" charset="0"/>
              </a:rPr>
              <a:t>Solutions Continued….</a:t>
            </a:r>
          </a:p>
        </p:txBody>
      </p:sp>
    </p:spTree>
    <p:extLst>
      <p:ext uri="{BB962C8B-B14F-4D97-AF65-F5344CB8AC3E}">
        <p14:creationId xmlns:p14="http://schemas.microsoft.com/office/powerpoint/2010/main" val="355649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685799"/>
            <a:ext cx="8077200" cy="5334001"/>
          </a:xfrm>
        </p:spPr>
        <p:txBody>
          <a:bodyPr anchor="ctr">
            <a:normAutofit/>
          </a:bodyPr>
          <a:lstStyle/>
          <a:p>
            <a:pPr algn="ctr"/>
            <a:r>
              <a:rPr lang="en-US" sz="4000" dirty="0">
                <a:solidFill>
                  <a:schemeClr val="tx2">
                    <a:lumMod val="75000"/>
                  </a:schemeClr>
                </a:solidFill>
                <a:latin typeface="Arial" panose="020B0604020202020204" pitchFamily="34" charset="0"/>
                <a:cs typeface="Arial" panose="020B0604020202020204" pitchFamily="34" charset="0"/>
              </a:rPr>
              <a:t>Thank You !</a:t>
            </a:r>
          </a:p>
        </p:txBody>
      </p:sp>
    </p:spTree>
    <p:extLst>
      <p:ext uri="{BB962C8B-B14F-4D97-AF65-F5344CB8AC3E}">
        <p14:creationId xmlns:p14="http://schemas.microsoft.com/office/powerpoint/2010/main" val="136832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C21ED30-26BC-4CAE-A1FE-69D536B31FB4}"/>
              </a:ext>
            </a:extLst>
          </p:cNvPr>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IaaS – Infrastructure as a Service </a:t>
            </a:r>
          </a:p>
          <a:p>
            <a:endParaRPr lang="en-US" dirty="0"/>
          </a:p>
        </p:txBody>
      </p:sp>
      <p:sp>
        <p:nvSpPr>
          <p:cNvPr id="3" name="Text Placeholder 2">
            <a:extLst>
              <a:ext uri="{FF2B5EF4-FFF2-40B4-BE49-F238E27FC236}">
                <a16:creationId xmlns:a16="http://schemas.microsoft.com/office/drawing/2014/main" xmlns="" id="{019AD30E-D15A-4CF6-94B8-EF4163D0A39C}"/>
              </a:ext>
            </a:extLst>
          </p:cNvPr>
          <p:cNvSpPr>
            <a:spLocks noGrp="1"/>
          </p:cNvSpPr>
          <p:nvPr>
            <p:ph type="body" sz="quarter" idx="14"/>
          </p:nvPr>
        </p:nvSpPr>
        <p:spPr/>
        <p:txBody>
          <a:bodyPr/>
          <a:lstStyle/>
          <a:p>
            <a:endParaRPr lang="en-US" dirty="0"/>
          </a:p>
        </p:txBody>
      </p:sp>
      <p:pic>
        <p:nvPicPr>
          <p:cNvPr id="6" name="Picture 2">
            <a:extLst>
              <a:ext uri="{FF2B5EF4-FFF2-40B4-BE49-F238E27FC236}">
                <a16:creationId xmlns:a16="http://schemas.microsoft.com/office/drawing/2014/main" xmlns="" id="{571C1E2B-DBD3-4992-957E-98B99607B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153400" cy="548640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6229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A3D71E8-7F43-4BCF-9854-759B2DC20105}"/>
              </a:ext>
            </a:extLst>
          </p:cNvPr>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PaaS – Platform as a Service </a:t>
            </a:r>
          </a:p>
          <a:p>
            <a:endParaRPr lang="en-US" dirty="0"/>
          </a:p>
        </p:txBody>
      </p:sp>
      <p:sp>
        <p:nvSpPr>
          <p:cNvPr id="3" name="Text Placeholder 2">
            <a:extLst>
              <a:ext uri="{FF2B5EF4-FFF2-40B4-BE49-F238E27FC236}">
                <a16:creationId xmlns:a16="http://schemas.microsoft.com/office/drawing/2014/main" xmlns="" id="{BFC12A57-9E30-411E-8916-EEDFC511BBA6}"/>
              </a:ext>
            </a:extLst>
          </p:cNvPr>
          <p:cNvSpPr>
            <a:spLocks noGrp="1"/>
          </p:cNvSpPr>
          <p:nvPr>
            <p:ph type="body" sz="quarter" idx="14"/>
          </p:nvPr>
        </p:nvSpPr>
        <p:spPr/>
        <p:txBody>
          <a:bodyPr/>
          <a:lstStyle/>
          <a:p>
            <a:endParaRPr lang="en-US" dirty="0"/>
          </a:p>
        </p:txBody>
      </p:sp>
      <p:pic>
        <p:nvPicPr>
          <p:cNvPr id="6" name="Picture 2">
            <a:extLst>
              <a:ext uri="{FF2B5EF4-FFF2-40B4-BE49-F238E27FC236}">
                <a16:creationId xmlns:a16="http://schemas.microsoft.com/office/drawing/2014/main" xmlns="" id="{52C9DE51-7B1E-4879-942F-AA836BD4B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1"/>
            <a:ext cx="8153400" cy="5410199"/>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04231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F9CC963-A069-4A61-AEE2-7201058D06EF}"/>
              </a:ext>
            </a:extLst>
          </p:cNvPr>
          <p:cNvSpPr>
            <a:spLocks noGrp="1"/>
          </p:cNvSpPr>
          <p:nvPr>
            <p:ph type="body" sz="quarter" idx="13"/>
          </p:nvPr>
        </p:nvSpPr>
        <p:spPr>
          <a:xfrm>
            <a:off x="838200" y="304800"/>
            <a:ext cx="7924800" cy="1066800"/>
          </a:xfrm>
        </p:spPr>
        <p:txBody>
          <a:bodyPr/>
          <a:lstStyle/>
          <a:p>
            <a:r>
              <a:rPr lang="en-US" sz="3600" b="1" dirty="0"/>
              <a:t>About Amazon Web Services</a:t>
            </a:r>
          </a:p>
          <a:p>
            <a:endParaRPr lang="en-US" dirty="0"/>
          </a:p>
        </p:txBody>
      </p:sp>
      <p:sp>
        <p:nvSpPr>
          <p:cNvPr id="3" name="Text Placeholder 2">
            <a:extLst>
              <a:ext uri="{FF2B5EF4-FFF2-40B4-BE49-F238E27FC236}">
                <a16:creationId xmlns:a16="http://schemas.microsoft.com/office/drawing/2014/main" xmlns="" id="{DF310543-195D-40B7-8D53-D92FCF3ED511}"/>
              </a:ext>
            </a:extLst>
          </p:cNvPr>
          <p:cNvSpPr>
            <a:spLocks noGrp="1"/>
          </p:cNvSpPr>
          <p:nvPr>
            <p:ph type="body" sz="quarter" idx="14"/>
          </p:nvPr>
        </p:nvSpPr>
        <p:spPr>
          <a:xfrm>
            <a:off x="533400" y="1524000"/>
            <a:ext cx="8077200" cy="4572000"/>
          </a:xfrm>
        </p:spPr>
        <p:txBody>
          <a:bodyPr>
            <a:normAutofit/>
          </a:bodyPr>
          <a:lstStyle/>
          <a:p>
            <a:r>
              <a:rPr lang="en-US" sz="2800" b="0" dirty="0"/>
              <a:t>Amazon Web Services offers a wide range of different business purpose global cloud-based products. The products include storage, databases, analytics, networking, mobile, development tools, enterprise applications, with a pay-as-you-go pricing model.</a:t>
            </a:r>
            <a:endParaRPr lang="en-US" sz="2800" dirty="0"/>
          </a:p>
        </p:txBody>
      </p:sp>
    </p:spTree>
    <p:extLst>
      <p:ext uri="{BB962C8B-B14F-4D97-AF65-F5344CB8AC3E}">
        <p14:creationId xmlns:p14="http://schemas.microsoft.com/office/powerpoint/2010/main" val="3421483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57200" y="457200"/>
            <a:ext cx="8153400" cy="5867400"/>
          </a:xfrm>
        </p:spPr>
        <p:txBody>
          <a:bodyPr>
            <a:normAutofit/>
          </a:bodyPr>
          <a:lstStyle/>
          <a:p>
            <a:pPr marL="285750" indent="-285750">
              <a:buFont typeface="Arial" panose="020B0604020202020204" pitchFamily="34" charset="0"/>
              <a:buChar char="•"/>
            </a:pPr>
            <a:r>
              <a:rPr lang="en-US" sz="2000" b="0" dirty="0">
                <a:latin typeface="Arial" panose="020B0604020202020204" pitchFamily="34" charset="0"/>
                <a:cs typeface="Arial" panose="020B0604020202020204" pitchFamily="34" charset="0"/>
              </a:rPr>
              <a:t>Amazon Web Services(AWS) is a cloud service from Amazon, which provides services in the form of building blocks, these building blocks can be used to create and deploy any type of application in the cloud.</a:t>
            </a:r>
          </a:p>
          <a:p>
            <a:pPr marL="285750" indent="-285750">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dirty="0">
                <a:latin typeface="Arial" panose="020B0604020202020204" pitchFamily="34" charset="0"/>
                <a:cs typeface="Arial" panose="020B0604020202020204" pitchFamily="34" charset="0"/>
              </a:rPr>
              <a:t>Amazon Web Services offers a broad set of global compute, storage, database, analytics, application, and deployment services that help organizations move faster, lower IT costs, and scale applications.</a:t>
            </a:r>
          </a:p>
          <a:p>
            <a:pPr marL="0" indent="0"/>
            <a:endParaRPr lang="en-US" sz="2000" b="0" dirty="0">
              <a:latin typeface="Arial" panose="020B0604020202020204" pitchFamily="34" charset="0"/>
              <a:cs typeface="Arial" panose="020B0604020202020204" pitchFamily="34" charset="0"/>
            </a:endParaRPr>
          </a:p>
          <a:p>
            <a:pPr marL="0" indent="0"/>
            <a:endParaRPr lang="en-US" sz="20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dirty="0">
                <a:latin typeface="Arial" panose="020B0604020202020204" pitchFamily="34" charset="0"/>
                <a:cs typeface="Arial" panose="020B0604020202020204" pitchFamily="34" charset="0"/>
              </a:rPr>
              <a:t>You pay for your virtual server only while it runs, with no up-front purchase costs or ongoing maintenance costs.</a:t>
            </a:r>
          </a:p>
          <a:p>
            <a:pPr marL="285750" indent="-285750">
              <a:buFont typeface="Arial" panose="020B0604020202020204" pitchFamily="34" charset="0"/>
              <a:buChar char="•"/>
            </a:pPr>
            <a:endParaRPr lang="en-US" sz="1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3425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D7237A6-B0CD-43DD-A241-7BF9D1864DEB}"/>
              </a:ext>
            </a:extLst>
          </p:cNvPr>
          <p:cNvPicPr>
            <a:picLocks noChangeAspect="1"/>
          </p:cNvPicPr>
          <p:nvPr/>
        </p:nvPicPr>
        <p:blipFill>
          <a:blip r:embed="rId2"/>
          <a:stretch>
            <a:fillRect/>
          </a:stretch>
        </p:blipFill>
        <p:spPr>
          <a:xfrm>
            <a:off x="304800" y="1219199"/>
            <a:ext cx="8458200" cy="3960857"/>
          </a:xfrm>
          <a:prstGeom prst="rect">
            <a:avLst/>
          </a:prstGeom>
        </p:spPr>
      </p:pic>
    </p:spTree>
    <p:extLst>
      <p:ext uri="{BB962C8B-B14F-4D97-AF65-F5344CB8AC3E}">
        <p14:creationId xmlns:p14="http://schemas.microsoft.com/office/powerpoint/2010/main" val="2709569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85800" y="304800"/>
            <a:ext cx="7924800" cy="340360"/>
          </a:xfrm>
        </p:spPr>
        <p:txBody>
          <a:bodyPr/>
          <a:lstStyle/>
          <a:p>
            <a:r>
              <a:rPr lang="en-US" b="1" dirty="0">
                <a:latin typeface="Arial" panose="020B0604020202020204" pitchFamily="34" charset="0"/>
                <a:cs typeface="Arial" panose="020B0604020202020204" pitchFamily="34" charset="0"/>
              </a:rPr>
              <a:t>AWS Computing Platform</a:t>
            </a:r>
          </a:p>
        </p:txBody>
      </p:sp>
      <p:sp>
        <p:nvSpPr>
          <p:cNvPr id="3" name="Text Placeholder 2"/>
          <p:cNvSpPr>
            <a:spLocks noGrp="1"/>
          </p:cNvSpPr>
          <p:nvPr>
            <p:ph type="body" sz="quarter" idx="14"/>
          </p:nvPr>
        </p:nvSpPr>
        <p:spPr/>
        <p:txBody>
          <a:bodyPr/>
          <a:lstStyle/>
          <a:p>
            <a:endParaRPr lang="en-US" dirty="0"/>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7808"/>
          <a:stretch/>
        </p:blipFill>
        <p:spPr bwMode="auto">
          <a:xfrm>
            <a:off x="304800" y="762000"/>
            <a:ext cx="8534400" cy="54755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57098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3380</TotalTime>
  <Words>988</Words>
  <Application>Microsoft Office PowerPoint</Application>
  <PresentationFormat>On-screen Show (4:3)</PresentationFormat>
  <Paragraphs>105</Paragraphs>
  <Slides>34</Slides>
  <Notes>8</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 Aggarwal</dc:creator>
  <cp:lastModifiedBy>dell</cp:lastModifiedBy>
  <cp:revision>106</cp:revision>
  <dcterms:created xsi:type="dcterms:W3CDTF">2014-05-01T05:26:34Z</dcterms:created>
  <dcterms:modified xsi:type="dcterms:W3CDTF">2021-03-06T14:53:32Z</dcterms:modified>
</cp:coreProperties>
</file>